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8" r:id="rId6"/>
    <p:sldId id="269" r:id="rId7"/>
    <p:sldId id="270" r:id="rId8"/>
    <p:sldId id="271" r:id="rId9"/>
    <p:sldId id="272" r:id="rId10"/>
    <p:sldId id="259" r:id="rId11"/>
    <p:sldId id="260" r:id="rId12"/>
    <p:sldId id="261" r:id="rId13"/>
    <p:sldId id="265" r:id="rId14"/>
    <p:sldId id="264" r:id="rId15"/>
    <p:sldId id="266" r:id="rId16"/>
    <p:sldId id="267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C1E2-7EE9-3749-AFC7-FE5F28703090}" type="datetimeFigureOut">
              <a:rPr lang="de-DE" smtClean="0"/>
              <a:t>06.09.13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6E78-2ACD-6B48-8399-3694CAAC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9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E6E78-2ACD-6B48-8399-3694CAAC9E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2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06.09.13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Constanze &amp; Victoria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Wall Street Crash &amp; the great Depression</a:t>
            </a:r>
            <a:endParaRPr lang="en-US" dirty="0"/>
          </a:p>
        </p:txBody>
      </p:sp>
      <p:pic>
        <p:nvPicPr>
          <p:cNvPr id="4" name="Bild 3" descr="200128087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6" y="4424909"/>
            <a:ext cx="3313287" cy="19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Wall street crash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Bankruptcies and major unemployment spread around the world </a:t>
            </a:r>
          </a:p>
          <a:p>
            <a:r>
              <a:rPr lang="en-US" dirty="0" smtClean="0"/>
              <a:t>Beginnings of the Great Depression </a:t>
            </a:r>
          </a:p>
          <a:p>
            <a:endParaRPr lang="en-US" dirty="0"/>
          </a:p>
        </p:txBody>
      </p:sp>
      <p:pic>
        <p:nvPicPr>
          <p:cNvPr id="5" name="Bild 4" descr="AA0222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66" y="4206647"/>
            <a:ext cx="2250060" cy="2432051"/>
          </a:xfrm>
          <a:prstGeom prst="rect">
            <a:avLst/>
          </a:prstGeom>
        </p:spPr>
      </p:pic>
      <p:pic>
        <p:nvPicPr>
          <p:cNvPr id="6" name="Bild 5" descr="g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8" y="2451100"/>
            <a:ext cx="2489200" cy="3263900"/>
          </a:xfrm>
          <a:prstGeom prst="rect">
            <a:avLst/>
          </a:prstGeom>
        </p:spPr>
      </p:pic>
      <p:pic>
        <p:nvPicPr>
          <p:cNvPr id="7" name="Bild 6" descr="gr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17" y="2460333"/>
            <a:ext cx="2883913" cy="17463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742017" y="4652533"/>
            <a:ext cx="1848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Dust Bowl </a:t>
            </a:r>
            <a:r>
              <a:rPr lang="en-US" dirty="0" smtClean="0">
                <a:sym typeface="Wingdings"/>
              </a:rPr>
              <a:t> draught and dust storms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0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era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March 22nd 1933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President</a:t>
            </a:r>
            <a:r>
              <a:rPr lang="de-DE" dirty="0" smtClean="0">
                <a:sym typeface="Wingdings"/>
              </a:rPr>
              <a:t> Franklin Roosevelt </a:t>
            </a:r>
            <a:r>
              <a:rPr lang="de-DE" dirty="0" err="1" smtClean="0">
                <a:sym typeface="Wingdings"/>
              </a:rPr>
              <a:t>legalized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alcohol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content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3.2 %</a:t>
            </a:r>
          </a:p>
          <a:p>
            <a:r>
              <a:rPr lang="de-DE" dirty="0" err="1" smtClean="0">
                <a:sym typeface="Wingdings"/>
              </a:rPr>
              <a:t>December</a:t>
            </a:r>
            <a:r>
              <a:rPr lang="de-DE" dirty="0" smtClean="0">
                <a:sym typeface="Wingdings"/>
              </a:rPr>
              <a:t> 5th 1933  Prohibition </a:t>
            </a:r>
            <a:r>
              <a:rPr lang="de-DE" dirty="0" err="1" smtClean="0">
                <a:sym typeface="Wingdings"/>
              </a:rPr>
              <a:t>fully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repealed</a:t>
            </a:r>
            <a:endParaRPr lang="de-DE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Many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migrant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workers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America</a:t>
            </a:r>
            <a:r>
              <a:rPr lang="de-DE" dirty="0" smtClean="0">
                <a:sym typeface="Wingdings"/>
              </a:rPr>
              <a:t>  </a:t>
            </a:r>
            <a:r>
              <a:rPr lang="de-DE" dirty="0" err="1" smtClean="0">
                <a:sym typeface="Wingdings"/>
              </a:rPr>
              <a:t>only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earned</a:t>
            </a:r>
            <a:r>
              <a:rPr lang="de-DE" dirty="0" smtClean="0">
                <a:sym typeface="Wingdings"/>
              </a:rPr>
              <a:t> 5 $ per </a:t>
            </a:r>
            <a:r>
              <a:rPr lang="de-DE" dirty="0" err="1" smtClean="0">
                <a:sym typeface="Wingdings"/>
              </a:rPr>
              <a:t>day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had</a:t>
            </a:r>
            <a:r>
              <a:rPr lang="de-DE" dirty="0" smtClean="0">
                <a:sym typeface="Wingdings"/>
              </a:rPr>
              <a:t> terrible </a:t>
            </a:r>
            <a:r>
              <a:rPr lang="de-DE" dirty="0" err="1" smtClean="0">
                <a:sym typeface="Wingdings"/>
              </a:rPr>
              <a:t>living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conditions</a:t>
            </a:r>
            <a:endParaRPr lang="de-DE" dirty="0"/>
          </a:p>
        </p:txBody>
      </p:sp>
      <p:pic>
        <p:nvPicPr>
          <p:cNvPr id="5" name="Bild 4" descr="stk19992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1" y="3325250"/>
            <a:ext cx="1002825" cy="3532750"/>
          </a:xfrm>
          <a:prstGeom prst="rect">
            <a:avLst/>
          </a:prstGeom>
        </p:spPr>
      </p:pic>
      <p:pic>
        <p:nvPicPr>
          <p:cNvPr id="6" name="Bild 5" descr="FD00006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86" y="4325674"/>
            <a:ext cx="1672305" cy="24324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86" y="3325250"/>
            <a:ext cx="2794000" cy="1765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325250"/>
            <a:ext cx="2989809" cy="23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417638"/>
          </a:xfrm>
        </p:spPr>
        <p:txBody>
          <a:bodyPr/>
          <a:lstStyle/>
          <a:p>
            <a:pPr algn="ctr"/>
            <a:r>
              <a:rPr lang="en-US" dirty="0" smtClean="0"/>
              <a:t>Famous writers</a:t>
            </a:r>
            <a:br>
              <a:rPr lang="en-US" dirty="0" smtClean="0"/>
            </a:br>
            <a:r>
              <a:rPr lang="en-US" dirty="0" smtClean="0"/>
              <a:t>A collection of authors and books published 1930 - 1939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I Lay Dying – William Faulkner (1930)</a:t>
            </a:r>
          </a:p>
          <a:p>
            <a:pPr marL="0" indent="0">
              <a:buNone/>
            </a:pPr>
            <a:r>
              <a:rPr lang="en-US" dirty="0" smtClean="0"/>
              <a:t>Brave New World – Aldous Huxley (1932)</a:t>
            </a:r>
          </a:p>
          <a:p>
            <a:pPr marL="0" indent="0">
              <a:buNone/>
            </a:pPr>
            <a:r>
              <a:rPr lang="en-US" dirty="0" smtClean="0"/>
              <a:t>Tender Is The Night – F. Scott Fitzgerald (1933)</a:t>
            </a:r>
          </a:p>
          <a:p>
            <a:pPr marL="0" indent="0">
              <a:buNone/>
            </a:pPr>
            <a:r>
              <a:rPr lang="en-US" dirty="0" smtClean="0"/>
              <a:t>The Hobbit – J.R.R Tolkien (1937)</a:t>
            </a:r>
          </a:p>
          <a:p>
            <a:pPr marL="0" indent="0">
              <a:buNone/>
            </a:pPr>
            <a:r>
              <a:rPr lang="en-US" dirty="0" smtClean="0"/>
              <a:t>Rebecca – Daphne du </a:t>
            </a:r>
            <a:r>
              <a:rPr lang="en-US" dirty="0" err="1" smtClean="0"/>
              <a:t>Maurier</a:t>
            </a:r>
            <a:r>
              <a:rPr lang="en-US" dirty="0" smtClean="0"/>
              <a:t> (1938)</a:t>
            </a:r>
          </a:p>
          <a:p>
            <a:pPr marL="0" indent="0">
              <a:buNone/>
            </a:pPr>
            <a:r>
              <a:rPr lang="en-US" dirty="0" smtClean="0"/>
              <a:t>The Grapes Of Wrath – John Steinbeck (1939)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BU00529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11" y="5114220"/>
            <a:ext cx="2021059" cy="1592768"/>
          </a:xfrm>
          <a:prstGeom prst="rect">
            <a:avLst/>
          </a:prstGeom>
        </p:spPr>
      </p:pic>
      <p:pic>
        <p:nvPicPr>
          <p:cNvPr id="6" name="Bild 5" descr="The Hobb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95" y="4267200"/>
            <a:ext cx="932688" cy="1447800"/>
          </a:xfrm>
          <a:prstGeom prst="rect">
            <a:avLst/>
          </a:prstGeom>
        </p:spPr>
      </p:pic>
      <p:pic>
        <p:nvPicPr>
          <p:cNvPr id="7" name="Bild 6" descr="Br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84" y="1712269"/>
            <a:ext cx="2234179" cy="3412330"/>
          </a:xfrm>
          <a:prstGeom prst="rect">
            <a:avLst/>
          </a:prstGeom>
        </p:spPr>
      </p:pic>
      <p:pic>
        <p:nvPicPr>
          <p:cNvPr id="8" name="Bild 7" descr="Dy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2" y="4280676"/>
            <a:ext cx="930046" cy="14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Artists &amp;  Works </a:t>
            </a:r>
            <a:br>
              <a:rPr lang="en-US" dirty="0" smtClean="0"/>
            </a:br>
            <a:r>
              <a:rPr lang="en-US" dirty="0" smtClean="0"/>
              <a:t>Ben Shahn </a:t>
            </a:r>
            <a:br>
              <a:rPr lang="en-US" dirty="0" smtClean="0"/>
            </a:br>
            <a:r>
              <a:rPr lang="en-US" dirty="0" smtClean="0"/>
              <a:t>(1898- 1969)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0"/>
              <a:buChar char="à"/>
            </a:pPr>
            <a:r>
              <a:rPr lang="en-US" dirty="0" smtClean="0"/>
              <a:t>Born in Lithuania 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Emigrated to New York 1906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Became part of the social realism movement 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Social Realism: Works of American artists during the depression</a:t>
            </a:r>
          </a:p>
          <a:p>
            <a:pPr marL="0" indent="0">
              <a:buNone/>
            </a:pPr>
            <a:r>
              <a:rPr lang="en-US" dirty="0" smtClean="0"/>
              <a:t>era that focused on the social troubles of the suffering urban </a:t>
            </a:r>
          </a:p>
          <a:p>
            <a:pPr marL="0" indent="0">
              <a:buNone/>
            </a:pPr>
            <a:r>
              <a:rPr lang="en-US" dirty="0" smtClean="0"/>
              <a:t>lower class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Dreyfus affair painting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</a:t>
            </a:r>
          </a:p>
          <a:p>
            <a:pPr>
              <a:buFont typeface="Wingdings" charset="0"/>
              <a:buChar char="à"/>
            </a:pPr>
            <a:endParaRPr lang="en-US" dirty="0" smtClean="0"/>
          </a:p>
          <a:p>
            <a:endParaRPr lang="de-DE" dirty="0"/>
          </a:p>
        </p:txBody>
      </p:sp>
      <p:pic>
        <p:nvPicPr>
          <p:cNvPr id="6" name="Bild 5" descr="dreyfus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32" y="3375156"/>
            <a:ext cx="1717304" cy="2239962"/>
          </a:xfrm>
          <a:prstGeom prst="rect">
            <a:avLst/>
          </a:prstGeom>
        </p:spPr>
      </p:pic>
      <p:pic>
        <p:nvPicPr>
          <p:cNvPr id="7" name="Bild 6" descr="b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32" y="1600200"/>
            <a:ext cx="1666034" cy="13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417638"/>
          </a:xfrm>
        </p:spPr>
        <p:txBody>
          <a:bodyPr/>
          <a:lstStyle/>
          <a:p>
            <a:pPr algn="ctr"/>
            <a:r>
              <a:rPr lang="en-US" dirty="0" smtClean="0"/>
              <a:t>Artists &amp; Works</a:t>
            </a:r>
            <a:br>
              <a:rPr lang="en-US" dirty="0" smtClean="0"/>
            </a:br>
            <a:r>
              <a:rPr lang="en-US" dirty="0" smtClean="0"/>
              <a:t>Thomas Hart Benton </a:t>
            </a:r>
            <a:br>
              <a:rPr lang="en-US" dirty="0" smtClean="0"/>
            </a:br>
            <a:r>
              <a:rPr lang="en-US" dirty="0" smtClean="0"/>
              <a:t>(1889-1975)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Best known muralist associated with the American Scene Painting Movement of the 1930s. 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Indian Murals is his most famous and most controversial work 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Regionalist style of painting / focus on social commentary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Indian mur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03" y="2696825"/>
            <a:ext cx="2159703" cy="2853081"/>
          </a:xfrm>
          <a:prstGeom prst="rect">
            <a:avLst/>
          </a:prstGeom>
        </p:spPr>
      </p:pic>
      <p:pic>
        <p:nvPicPr>
          <p:cNvPr id="5" name="Bild 4" descr="Tho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6" y="3285765"/>
            <a:ext cx="2264141" cy="22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 </a:t>
            </a:r>
            <a:br>
              <a:rPr lang="en-US" dirty="0" smtClean="0"/>
            </a:br>
            <a:r>
              <a:rPr lang="en-US" dirty="0" smtClean="0"/>
              <a:t>Foursquare  style 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033" b="11033"/>
          <a:stretch>
            <a:fillRect/>
          </a:stretch>
        </p:blipFill>
        <p:spPr>
          <a:xfrm>
            <a:off x="1582694" y="1670494"/>
            <a:ext cx="5876131" cy="3051068"/>
          </a:xfrm>
        </p:spPr>
      </p:pic>
      <p:pic>
        <p:nvPicPr>
          <p:cNvPr id="4" name="Bild 3" descr="AA0191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66" y="5080510"/>
            <a:ext cx="2066876" cy="797281"/>
          </a:xfrm>
          <a:prstGeom prst="rect">
            <a:avLst/>
          </a:prstGeom>
        </p:spPr>
      </p:pic>
      <p:pic>
        <p:nvPicPr>
          <p:cNvPr id="5" name="Bild 4" descr="AA02277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9898" y="4999816"/>
            <a:ext cx="2347505" cy="15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Inventions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Clarence Birdseye </a:t>
            </a:r>
            <a:r>
              <a:rPr lang="en-US" dirty="0" smtClean="0">
                <a:sym typeface="Wingdings"/>
              </a:rPr>
              <a:t>Frozen foods (1931) </a:t>
            </a:r>
          </a:p>
          <a:p>
            <a:r>
              <a:rPr lang="en-US" dirty="0" smtClean="0">
                <a:sym typeface="Wingdings"/>
              </a:rPr>
              <a:t>Ruth Wakefield  Chocolate Chip Cookie (1931)</a:t>
            </a:r>
          </a:p>
          <a:p>
            <a:r>
              <a:rPr lang="en-US" dirty="0" smtClean="0">
                <a:sym typeface="Wingdings"/>
              </a:rPr>
              <a:t>Charles Darrow  Monopoly (1933)</a:t>
            </a:r>
          </a:p>
          <a:p>
            <a:r>
              <a:rPr lang="en-US" dirty="0" smtClean="0">
                <a:sym typeface="Wingdings"/>
              </a:rPr>
              <a:t>Charles Richter  Richter Scale (1934), to measure strength of earthquakes  </a:t>
            </a:r>
          </a:p>
          <a:p>
            <a:r>
              <a:rPr lang="en-US" dirty="0" smtClean="0"/>
              <a:t>Wallace Carothers </a:t>
            </a:r>
            <a:r>
              <a:rPr lang="en-US" dirty="0" smtClean="0">
                <a:sym typeface="Wingdings"/>
              </a:rPr>
              <a:t> Nylon (1935)</a:t>
            </a:r>
          </a:p>
          <a:p>
            <a:r>
              <a:rPr lang="en-US" dirty="0" smtClean="0">
                <a:sym typeface="Wingdings"/>
              </a:rPr>
              <a:t>Karl Landsteiner  Discovered blood types (1937) </a:t>
            </a:r>
          </a:p>
          <a:p>
            <a:r>
              <a:rPr lang="en-US" dirty="0" smtClean="0">
                <a:sym typeface="Wingdings"/>
              </a:rPr>
              <a:t>Chester Carlson  Photocopier (1938) </a:t>
            </a:r>
          </a:p>
          <a:p>
            <a:r>
              <a:rPr lang="en-US" dirty="0" smtClean="0">
                <a:sym typeface="Wingdings"/>
              </a:rPr>
              <a:t>Nestle  Instant Coffee (1939) </a:t>
            </a:r>
          </a:p>
          <a:p>
            <a:r>
              <a:rPr lang="en-US" dirty="0" smtClean="0">
                <a:sym typeface="Wingdings"/>
              </a:rPr>
              <a:t>Electric guitar  Went on the market (1939) </a:t>
            </a:r>
          </a:p>
          <a:p>
            <a:endParaRPr lang="de-DE" dirty="0">
              <a:sym typeface="Wingding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2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listening </a:t>
            </a:r>
            <a:endParaRPr lang="en-US" dirty="0"/>
          </a:p>
        </p:txBody>
      </p:sp>
      <p:pic>
        <p:nvPicPr>
          <p:cNvPr id="11" name="Inhaltsplatzhalter 10" descr="200128087-001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b="6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340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was The wall street crash 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U.S. Stock Market Crash of October 29, 1929 </a:t>
            </a:r>
            <a:r>
              <a:rPr lang="en-US" dirty="0" smtClean="0">
                <a:sym typeface="Wingdings"/>
              </a:rPr>
              <a:t> World wide collapse of share values leading to the Great Depression </a:t>
            </a:r>
          </a:p>
          <a:p>
            <a:r>
              <a:rPr lang="en-US" dirty="0" smtClean="0">
                <a:sym typeface="Wingdings"/>
              </a:rPr>
              <a:t>1st day of panic was the October 24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  Black Thursday </a:t>
            </a:r>
          </a:p>
          <a:p>
            <a:r>
              <a:rPr lang="en-US" dirty="0" smtClean="0">
                <a:sym typeface="Wingdings"/>
              </a:rPr>
              <a:t>Followed by “Black Monday“ and “Black Tuesday“   October 29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</a:t>
            </a:r>
          </a:p>
        </p:txBody>
      </p:sp>
      <p:pic>
        <p:nvPicPr>
          <p:cNvPr id="4" name="Bild 3" descr="CC0005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27" y="4549502"/>
            <a:ext cx="1399438" cy="2017079"/>
          </a:xfrm>
          <a:prstGeom prst="rect">
            <a:avLst/>
          </a:prstGeom>
        </p:spPr>
      </p:pic>
      <p:pic>
        <p:nvPicPr>
          <p:cNvPr id="5" name="Bild 4" descr="cr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92" y="3131243"/>
            <a:ext cx="2815143" cy="2586562"/>
          </a:xfrm>
          <a:prstGeom prst="rect">
            <a:avLst/>
          </a:prstGeom>
        </p:spPr>
      </p:pic>
      <p:pic>
        <p:nvPicPr>
          <p:cNvPr id="6" name="Bild 5" descr="wallstre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5" y="3047641"/>
            <a:ext cx="3161315" cy="17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weimar</a:t>
            </a:r>
            <a:r>
              <a:rPr lang="en-US" dirty="0" smtClean="0"/>
              <a:t> republic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Weimar Republic was devastated by Wall Street Crash and Great Depression</a:t>
            </a:r>
          </a:p>
          <a:p>
            <a:r>
              <a:rPr lang="en-US" dirty="0" smtClean="0"/>
              <a:t>America helped Weimar Republic with loans earlier </a:t>
            </a:r>
            <a:r>
              <a:rPr lang="en-US" dirty="0" smtClean="0">
                <a:sym typeface="Wingdings"/>
              </a:rPr>
              <a:t> economy impacted</a:t>
            </a:r>
          </a:p>
          <a:p>
            <a:r>
              <a:rPr lang="en-US" dirty="0" smtClean="0">
                <a:sym typeface="Wingdings"/>
              </a:rPr>
              <a:t>America gave Germany 90 days to repay loans</a:t>
            </a:r>
          </a:p>
          <a:p>
            <a:r>
              <a:rPr lang="en-US" dirty="0" smtClean="0">
                <a:sym typeface="Wingdings"/>
              </a:rPr>
              <a:t>Companies went bankrupt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56569"/>
              </p:ext>
            </p:extLst>
          </p:nvPr>
        </p:nvGraphicFramePr>
        <p:xfrm>
          <a:off x="609600" y="3340435"/>
          <a:ext cx="41552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67"/>
                <a:gridCol w="2585198"/>
              </a:tblGrid>
              <a:tr h="348267">
                <a:tc>
                  <a:txBody>
                    <a:bodyPr/>
                    <a:lstStyle/>
                    <a:p>
                      <a:r>
                        <a:rPr lang="de-DE" b="0" dirty="0" smtClean="0"/>
                        <a:t>September 1928</a:t>
                      </a:r>
                      <a:endParaRPr lang="de-DE" b="0" dirty="0"/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FFFFFF"/>
                          </a:solidFill>
                        </a:rPr>
                        <a:t>650.000</a:t>
                      </a:r>
                      <a:r>
                        <a:rPr lang="de-DE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  <a:tr h="3482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September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1929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1.320.000 </a:t>
                      </a:r>
                      <a:r>
                        <a:rPr lang="de-DE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  <a:tr h="3482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September 1930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3.000.000</a:t>
                      </a:r>
                      <a:r>
                        <a:rPr lang="de-D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  <a:tr h="3482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September 1931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4.350.000 </a:t>
                      </a:r>
                      <a:r>
                        <a:rPr lang="de-DE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  <a:tr h="3482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September 1932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5.102.000 </a:t>
                      </a:r>
                      <a:r>
                        <a:rPr lang="de-DE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  <a:tr h="348267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FFFF"/>
                          </a:solidFill>
                        </a:rPr>
                        <a:t>January</a:t>
                      </a:r>
                      <a:r>
                        <a:rPr lang="de-DE" baseline="0" dirty="0" smtClean="0">
                          <a:solidFill>
                            <a:srgbClr val="FFFFFF"/>
                          </a:solidFill>
                        </a:rPr>
                        <a:t> 1933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FFFF"/>
                          </a:solidFill>
                        </a:rPr>
                        <a:t>6.100.000 </a:t>
                      </a:r>
                      <a:r>
                        <a:rPr lang="de-DE" dirty="0" err="1" smtClean="0">
                          <a:solidFill>
                            <a:srgbClr val="FFFFFF"/>
                          </a:solidFill>
                        </a:rPr>
                        <a:t>unemployed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C8E60"/>
                    </a:solidFill>
                  </a:tcPr>
                </a:tc>
              </a:tr>
            </a:tbl>
          </a:graphicData>
        </a:graphic>
      </p:graphicFrame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16" y="2842156"/>
            <a:ext cx="3067672" cy="2277746"/>
          </a:xfrm>
          <a:prstGeom prst="rect">
            <a:avLst/>
          </a:prstGeom>
        </p:spPr>
      </p:pic>
      <p:pic>
        <p:nvPicPr>
          <p:cNvPr id="4" name="Bild 3" descr="stk19975boj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33" y="3981029"/>
            <a:ext cx="1959148" cy="2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Economics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cause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imbalances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failings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3" descr="AA02227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16" y="4209332"/>
            <a:ext cx="1554653" cy="25202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12" y="3353517"/>
            <a:ext cx="4198192" cy="236148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435" y="1600200"/>
            <a:ext cx="4095885" cy="23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Credit</a:t>
            </a:r>
            <a:r>
              <a:rPr lang="de-DE" dirty="0" smtClean="0"/>
              <a:t> boom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1920s rapid </a:t>
            </a:r>
            <a:r>
              <a:rPr lang="de-DE" dirty="0" err="1" smtClean="0"/>
              <a:t>growth</a:t>
            </a:r>
            <a:r>
              <a:rPr lang="de-DE" dirty="0" smtClean="0"/>
              <a:t> in </a:t>
            </a:r>
            <a:r>
              <a:rPr lang="de-DE" dirty="0" err="1" smtClean="0"/>
              <a:t>loans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bank</a:t>
            </a:r>
            <a:r>
              <a:rPr lang="de-DE" dirty="0" smtClean="0"/>
              <a:t> </a:t>
            </a:r>
            <a:r>
              <a:rPr lang="de-DE" dirty="0" err="1" smtClean="0"/>
              <a:t>credit</a:t>
            </a:r>
            <a:endParaRPr lang="de-DE" dirty="0" smtClean="0"/>
          </a:p>
          <a:p>
            <a:r>
              <a:rPr lang="de-DE" dirty="0" smtClean="0"/>
              <a:t>People </a:t>
            </a:r>
            <a:r>
              <a:rPr lang="de-DE" dirty="0" err="1" smtClean="0"/>
              <a:t>became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indebted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change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confidence</a:t>
            </a:r>
            <a:endParaRPr lang="de-DE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Borrowers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were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exposed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joined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rush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sell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shares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redeem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debts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5" y="2962674"/>
            <a:ext cx="4587210" cy="27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9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Buying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margin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Buying shares on margin</a:t>
            </a:r>
          </a:p>
          <a:p>
            <a:r>
              <a:rPr lang="en-GB" dirty="0" smtClean="0"/>
              <a:t>= only have to pay 10% - 20% of value of shares </a:t>
            </a:r>
            <a:r>
              <a:rPr lang="en-GB" dirty="0" smtClean="0">
                <a:sym typeface="Wingdings"/>
              </a:rPr>
              <a:t> borrowing 80% - 90% of value of shares</a:t>
            </a:r>
          </a:p>
          <a:p>
            <a:r>
              <a:rPr lang="en-GB" dirty="0" smtClean="0"/>
              <a:t>Enabled more money to be put into shares, increasing values </a:t>
            </a:r>
            <a:r>
              <a:rPr lang="en-GB" dirty="0" smtClean="0">
                <a:sym typeface="Wingdings"/>
              </a:rPr>
              <a:t> “margin millionaire investors“</a:t>
            </a:r>
          </a:p>
          <a:p>
            <a:r>
              <a:rPr lang="en-GB" dirty="0" smtClean="0"/>
              <a:t>Huge profits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30" y="3137789"/>
            <a:ext cx="1821142" cy="257721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03" y="3285765"/>
            <a:ext cx="2247076" cy="22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Irrational </a:t>
            </a:r>
            <a:r>
              <a:rPr lang="de-DE" dirty="0" err="1" smtClean="0"/>
              <a:t>exuberance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443539" cy="4114800"/>
          </a:xfrm>
        </p:spPr>
        <p:txBody>
          <a:bodyPr/>
          <a:lstStyle/>
          <a:p>
            <a:r>
              <a:rPr lang="de-DE" dirty="0" smtClean="0"/>
              <a:t>Over </a:t>
            </a:r>
            <a:r>
              <a:rPr lang="de-DE" dirty="0" err="1" smtClean="0"/>
              <a:t>exuberance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false</a:t>
            </a:r>
            <a:r>
              <a:rPr lang="de-DE" dirty="0" smtClean="0"/>
              <a:t> </a:t>
            </a:r>
            <a:r>
              <a:rPr lang="de-DE" dirty="0" err="1" smtClean="0"/>
              <a:t>expectations</a:t>
            </a:r>
            <a:r>
              <a:rPr lang="de-DE" dirty="0" smtClean="0"/>
              <a:t> </a:t>
            </a:r>
          </a:p>
          <a:p>
            <a:r>
              <a:rPr lang="de-DE" dirty="0" smtClean="0"/>
              <a:t>Stock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potential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gains</a:t>
            </a:r>
            <a:r>
              <a:rPr lang="de-DE" dirty="0" smtClean="0"/>
              <a:t> in </a:t>
            </a:r>
            <a:r>
              <a:rPr lang="de-DE" dirty="0" err="1" smtClean="0"/>
              <a:t>wealth</a:t>
            </a:r>
            <a:endParaRPr lang="de-DE" dirty="0" smtClean="0"/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people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bought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shares</a:t>
            </a:r>
            <a:r>
              <a:rPr lang="de-DE" dirty="0" smtClean="0">
                <a:sym typeface="Wingdings"/>
              </a:rPr>
              <a:t> </a:t>
            </a:r>
          </a:p>
          <a:p>
            <a:r>
              <a:rPr lang="de-DE" dirty="0" smtClean="0">
                <a:sym typeface="Wingdings"/>
              </a:rPr>
              <a:t>Share </a:t>
            </a:r>
            <a:r>
              <a:rPr lang="de-DE" dirty="0" err="1" smtClean="0">
                <a:sym typeface="Wingdings"/>
              </a:rPr>
              <a:t>prices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rose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people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borrowed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money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invest</a:t>
            </a:r>
            <a:endParaRPr lang="de-DE" dirty="0" smtClean="0">
              <a:sym typeface="Wingdings"/>
            </a:endParaRPr>
          </a:p>
          <a:p>
            <a:r>
              <a:rPr lang="de-DE" dirty="0" smtClean="0">
                <a:sym typeface="Wingdings"/>
              </a:rPr>
              <a:t>Market </a:t>
            </a:r>
            <a:r>
              <a:rPr lang="de-DE" dirty="0" err="1" smtClean="0">
                <a:sym typeface="Wingdings"/>
              </a:rPr>
              <a:t>got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caught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speculative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bubble</a:t>
            </a:r>
            <a:endParaRPr lang="de-DE" dirty="0" smtClean="0">
              <a:sym typeface="Wingdings"/>
            </a:endParaRPr>
          </a:p>
          <a:p>
            <a:r>
              <a:rPr lang="de-DE" dirty="0" smtClean="0">
                <a:sym typeface="Wingdings"/>
              </a:rPr>
              <a:t>Problem  stock </a:t>
            </a:r>
            <a:r>
              <a:rPr lang="de-DE" dirty="0" err="1" smtClean="0">
                <a:sym typeface="Wingdings"/>
              </a:rPr>
              <a:t>prices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became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divorced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real potential </a:t>
            </a:r>
            <a:r>
              <a:rPr lang="de-DE" dirty="0" err="1" smtClean="0">
                <a:sym typeface="Wingdings"/>
              </a:rPr>
              <a:t>earnings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market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shares</a:t>
            </a:r>
            <a:endParaRPr lang="de-DE" dirty="0" smtClean="0">
              <a:sym typeface="Wingdings"/>
            </a:endParaRPr>
          </a:p>
          <a:p>
            <a:r>
              <a:rPr lang="de-DE" dirty="0" smtClean="0">
                <a:sym typeface="Wingdings"/>
              </a:rPr>
              <a:t>Prices </a:t>
            </a:r>
            <a:r>
              <a:rPr lang="de-DE" dirty="0" err="1" smtClean="0">
                <a:sym typeface="Wingdings"/>
              </a:rPr>
              <a:t>were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driven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investors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by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economic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fundamentals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9" y="1297740"/>
            <a:ext cx="2784968" cy="37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Mismatch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1920s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strides</a:t>
            </a:r>
            <a:r>
              <a:rPr lang="de-DE" dirty="0" smtClean="0"/>
              <a:t> in </a:t>
            </a:r>
            <a:r>
              <a:rPr lang="de-DE" dirty="0" err="1" smtClean="0"/>
              <a:t>prodcution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economies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in </a:t>
            </a:r>
            <a:r>
              <a:rPr lang="de-DE" dirty="0" err="1" smtClean="0"/>
              <a:t>production</a:t>
            </a:r>
            <a:endParaRPr lang="de-DE" dirty="0" smtClean="0"/>
          </a:p>
          <a:p>
            <a:r>
              <a:rPr lang="de-DE" dirty="0" smtClean="0"/>
              <a:t>Demand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consumer</a:t>
            </a:r>
            <a:r>
              <a:rPr lang="de-DE" dirty="0" smtClean="0"/>
              <a:t> </a:t>
            </a:r>
            <a:r>
              <a:rPr lang="de-DE" dirty="0" err="1" smtClean="0"/>
              <a:t>goods</a:t>
            </a:r>
            <a:r>
              <a:rPr lang="de-DE" dirty="0" smtClean="0"/>
              <a:t> was not </a:t>
            </a:r>
            <a:r>
              <a:rPr lang="de-DE" dirty="0" err="1" smtClean="0"/>
              <a:t>maintained</a:t>
            </a:r>
            <a:endParaRPr lang="de-DE" dirty="0" smtClean="0"/>
          </a:p>
          <a:p>
            <a:r>
              <a:rPr lang="de-DE" dirty="0" smtClean="0"/>
              <a:t>Not all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goods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sold</a:t>
            </a:r>
            <a:endParaRPr lang="de-DE" dirty="0" smtClean="0"/>
          </a:p>
          <a:p>
            <a:r>
              <a:rPr lang="de-DE" dirty="0" err="1" smtClean="0"/>
              <a:t>Disappointing</a:t>
            </a:r>
            <a:r>
              <a:rPr lang="de-DE" dirty="0" smtClean="0"/>
              <a:t> </a:t>
            </a:r>
            <a:r>
              <a:rPr lang="de-DE" dirty="0" err="1" smtClean="0"/>
              <a:t>profit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094" y="3064874"/>
            <a:ext cx="3931937" cy="26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Weaknesses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banking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medium </a:t>
            </a:r>
            <a:r>
              <a:rPr lang="de-DE" dirty="0" err="1" smtClean="0"/>
              <a:t>sized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endParaRPr lang="de-DE" dirty="0" smtClean="0"/>
          </a:p>
          <a:p>
            <a:r>
              <a:rPr lang="de-DE" dirty="0" smtClean="0"/>
              <a:t>Over 30.000 </a:t>
            </a:r>
            <a:r>
              <a:rPr lang="de-DE" dirty="0" err="1" smtClean="0"/>
              <a:t>banks</a:t>
            </a:r>
            <a:endParaRPr lang="de-DE" dirty="0" smtClean="0"/>
          </a:p>
          <a:p>
            <a:r>
              <a:rPr lang="de-DE" dirty="0" err="1" smtClean="0"/>
              <a:t>Susceptible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bankrupt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was a </a:t>
            </a:r>
            <a:r>
              <a:rPr lang="de-DE" dirty="0" err="1" smtClean="0"/>
              <a:t>run</a:t>
            </a:r>
            <a:r>
              <a:rPr lang="de-DE" dirty="0" smtClean="0"/>
              <a:t> on </a:t>
            </a:r>
            <a:r>
              <a:rPr lang="de-DE" dirty="0" err="1" smtClean="0"/>
              <a:t>deposits</a:t>
            </a:r>
            <a:endParaRPr lang="de-DE" dirty="0" smtClean="0"/>
          </a:p>
          <a:p>
            <a:r>
              <a:rPr lang="de-DE" dirty="0" smtClean="0"/>
              <a:t>Banks in rural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bankrupt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agricultural</a:t>
            </a:r>
            <a:r>
              <a:rPr lang="de-DE" dirty="0" smtClean="0"/>
              <a:t> </a:t>
            </a:r>
            <a:r>
              <a:rPr lang="de-DE" dirty="0" err="1" smtClean="0"/>
              <a:t>recession</a:t>
            </a:r>
            <a:endParaRPr lang="de-DE" dirty="0" smtClean="0"/>
          </a:p>
          <a:p>
            <a:r>
              <a:rPr lang="de-DE" dirty="0" smtClean="0">
                <a:sym typeface="Wingdings"/>
              </a:rPr>
              <a:t> 5000 </a:t>
            </a:r>
            <a:r>
              <a:rPr lang="de-DE" dirty="0" err="1" smtClean="0">
                <a:sym typeface="Wingdings"/>
              </a:rPr>
              <a:t>banks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collapsed</a:t>
            </a:r>
            <a:endParaRPr lang="de-DE" dirty="0" smtClean="0">
              <a:sym typeface="Wingdings"/>
            </a:endParaRP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57" y="3368599"/>
            <a:ext cx="3085894" cy="220834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24" y="3599150"/>
            <a:ext cx="3296320" cy="19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061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Horizont.thmx</Template>
  <TotalTime>0</TotalTime>
  <Words>633</Words>
  <Application>Microsoft Macintosh PowerPoint</Application>
  <PresentationFormat>Bildschirmpräsentation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Horizont</vt:lpstr>
      <vt:lpstr>The Wall Street Crash &amp; the great Depression</vt:lpstr>
      <vt:lpstr>What was The wall street crash ?</vt:lpstr>
      <vt:lpstr>the weimar republic</vt:lpstr>
      <vt:lpstr>Economics as a cause</vt:lpstr>
      <vt:lpstr>Credit boom</vt:lpstr>
      <vt:lpstr>Buying on the margin</vt:lpstr>
      <vt:lpstr>Irrational exuberance </vt:lpstr>
      <vt:lpstr>Mismatch between production and consumption</vt:lpstr>
      <vt:lpstr>Weaknesses of banking systems</vt:lpstr>
      <vt:lpstr>Results of Wall street crash </vt:lpstr>
      <vt:lpstr>The era</vt:lpstr>
      <vt:lpstr>Famous writers A collection of authors and books published 1930 - 1939</vt:lpstr>
      <vt:lpstr>Artists &amp;  Works  Ben Shahn  (1898- 1969)</vt:lpstr>
      <vt:lpstr>Artists &amp; Works Thomas Hart Benton  (1889-1975) </vt:lpstr>
      <vt:lpstr>Architecture  Foursquare  style  </vt:lpstr>
      <vt:lpstr>Inventions </vt:lpstr>
      <vt:lpstr>Thanks for listening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Wall Street Crash &amp; the great Depression</dc:title>
  <dc:creator>Victoria Ernst</dc:creator>
  <cp:lastModifiedBy>Constanze Baumgart</cp:lastModifiedBy>
  <cp:revision>26</cp:revision>
  <dcterms:created xsi:type="dcterms:W3CDTF">2013-08-30T06:31:48Z</dcterms:created>
  <dcterms:modified xsi:type="dcterms:W3CDTF">2013-09-06T06:25:53Z</dcterms:modified>
</cp:coreProperties>
</file>